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72" r:id="rId2"/>
    <p:sldId id="256" r:id="rId3"/>
    <p:sldId id="257" r:id="rId4"/>
    <p:sldId id="264" r:id="rId5"/>
    <p:sldId id="265" r:id="rId6"/>
    <p:sldId id="259" r:id="rId7"/>
    <p:sldId id="266" r:id="rId8"/>
    <p:sldId id="260" r:id="rId9"/>
    <p:sldId id="267" r:id="rId10"/>
    <p:sldId id="261" r:id="rId11"/>
    <p:sldId id="268" r:id="rId12"/>
    <p:sldId id="270" r:id="rId13"/>
    <p:sldId id="262" r:id="rId14"/>
    <p:sldId id="269" r:id="rId15"/>
    <p:sldId id="271" r:id="rId16"/>
  </p:sldIdLst>
  <p:sldSz cx="9144000" cy="6858000" type="screen4x3"/>
  <p:notesSz cx="6858000" cy="9144000"/>
  <p:defaultTextStyle>
    <a:defPPr>
      <a:defRPr lang="de-D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2" d="100"/>
          <a:sy n="82" d="100"/>
        </p:scale>
        <p:origin x="1474"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95C638-F7FD-254D-827A-E86617A81557}"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586155-3F3D-0D44-93F0-FB3D4D4CEA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hteck 7">
            <a:extLst>
              <a:ext uri="{FF2B5EF4-FFF2-40B4-BE49-F238E27FC236}">
                <a16:creationId xmlns:a16="http://schemas.microsoft.com/office/drawing/2014/main" id="{87D86F0E-E382-4AD6-86C3-B0C954D40245}"/>
              </a:ext>
            </a:extLst>
          </p:cNvPr>
          <p:cNvSpPr/>
          <p:nvPr userDrawn="1"/>
        </p:nvSpPr>
        <p:spPr>
          <a:xfrm>
            <a:off x="3884524" y="218333"/>
            <a:ext cx="5004500" cy="6503142"/>
          </a:xfrm>
          <a:prstGeom prst="rect">
            <a:avLst/>
          </a:prstGeom>
          <a:solidFill>
            <a:srgbClr val="EA6700"/>
          </a:solidFill>
          <a:ln>
            <a:solidFill>
              <a:srgbClr val="EA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hasCustomPrompt="1"/>
          </p:nvPr>
        </p:nvSpPr>
        <p:spPr>
          <a:xfrm>
            <a:off x="4106008" y="680671"/>
            <a:ext cx="4580792" cy="3781802"/>
          </a:xfrm>
        </p:spPr>
        <p:txBody>
          <a:bodyPr>
            <a:normAutofit/>
          </a:bodyPr>
          <a:lstStyle>
            <a:lvl1pPr algn="r">
              <a:defRPr sz="4000" b="0">
                <a:solidFill>
                  <a:schemeClr val="bg1"/>
                </a:solidFill>
                <a:latin typeface="Tw Cen MT" panose="020B0602020104020603" pitchFamily="34" charset="0"/>
              </a:defRPr>
            </a:lvl1pPr>
          </a:lstStyle>
          <a:p>
            <a:r>
              <a:rPr lang="de-CH" dirty="0"/>
              <a:t>MASTERTITELFORMAT BEARBEITEN</a:t>
            </a:r>
            <a:endParaRPr lang="en-US" dirty="0"/>
          </a:p>
        </p:txBody>
      </p:sp>
      <p:sp>
        <p:nvSpPr>
          <p:cNvPr id="3" name="Untertitel 2"/>
          <p:cNvSpPr>
            <a:spLocks noGrp="1"/>
          </p:cNvSpPr>
          <p:nvPr>
            <p:ph type="subTitle" idx="1"/>
          </p:nvPr>
        </p:nvSpPr>
        <p:spPr>
          <a:xfrm>
            <a:off x="4396154" y="4855196"/>
            <a:ext cx="4290646" cy="1752600"/>
          </a:xfrm>
        </p:spPr>
        <p:txBody>
          <a:bodyPr/>
          <a:lstStyle>
            <a:lvl1pPr marL="0" indent="0" algn="r">
              <a:spcBef>
                <a:spcPts val="0"/>
              </a:spcBef>
              <a:buNone/>
              <a:defRPr>
                <a:solidFill>
                  <a:schemeClr val="bg1"/>
                </a:solidFill>
                <a:effectLst>
                  <a:outerShdw blurRad="38100" dist="38100" dir="2700000" algn="tl">
                    <a:srgbClr val="000000">
                      <a:alpha val="43137"/>
                    </a:srgbClr>
                  </a:outerShdw>
                </a:effectLst>
                <a:latin typeface="Tw Cen MT" panose="020B06020201040206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CH" dirty="0"/>
              <a:t>Master-Untertitelformat bearbeiten</a:t>
            </a:r>
            <a:endParaRPr lang="en-US" dirty="0"/>
          </a:p>
        </p:txBody>
      </p:sp>
      <p:cxnSp>
        <p:nvCxnSpPr>
          <p:cNvPr id="10" name="Gerader Verbinder 9">
            <a:extLst>
              <a:ext uri="{FF2B5EF4-FFF2-40B4-BE49-F238E27FC236}">
                <a16:creationId xmlns:a16="http://schemas.microsoft.com/office/drawing/2014/main" id="{C1F7511B-F6D8-4159-B662-E4027A8F46F6}"/>
              </a:ext>
            </a:extLst>
          </p:cNvPr>
          <p:cNvCxnSpPr>
            <a:cxnSpLocks/>
          </p:cNvCxnSpPr>
          <p:nvPr userDrawn="1"/>
        </p:nvCxnSpPr>
        <p:spPr>
          <a:xfrm>
            <a:off x="4106008" y="4658834"/>
            <a:ext cx="458079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Inhaltsplatzhalter 11">
            <a:extLst>
              <a:ext uri="{FF2B5EF4-FFF2-40B4-BE49-F238E27FC236}">
                <a16:creationId xmlns:a16="http://schemas.microsoft.com/office/drawing/2014/main" id="{703EC677-3B81-400E-AA85-0A78AE3F37F4}"/>
              </a:ext>
            </a:extLst>
          </p:cNvPr>
          <p:cNvPicPr>
            <a:picLocks noChangeAspect="1"/>
          </p:cNvPicPr>
          <p:nvPr userDrawn="1"/>
        </p:nvPicPr>
        <p:blipFill rotWithShape="1">
          <a:blip r:embed="rId2"/>
          <a:srcRect l="23702" t="6432" b="5438"/>
          <a:stretch/>
        </p:blipFill>
        <p:spPr>
          <a:xfrm rot="16200000">
            <a:off x="-1248809" y="1722119"/>
            <a:ext cx="6503142" cy="3495570"/>
          </a:xfrm>
          <a:prstGeom prst="rect">
            <a:avLst/>
          </a:prstGeom>
        </p:spPr>
      </p:pic>
    </p:spTree>
    <p:extLst>
      <p:ext uri="{BB962C8B-B14F-4D97-AF65-F5344CB8AC3E}">
        <p14:creationId xmlns:p14="http://schemas.microsoft.com/office/powerpoint/2010/main" val="3146596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795C638-F7FD-254D-827A-E86617A81557}"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1586155-3F3D-0D44-93F0-FB3D4D4CEA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Rechteck 7">
            <a:extLst>
              <a:ext uri="{FF2B5EF4-FFF2-40B4-BE49-F238E27FC236}">
                <a16:creationId xmlns:a16="http://schemas.microsoft.com/office/drawing/2014/main" id="{87D86F0E-E382-4AD6-86C3-B0C954D40245}"/>
              </a:ext>
            </a:extLst>
          </p:cNvPr>
          <p:cNvSpPr/>
          <p:nvPr userDrawn="1"/>
        </p:nvSpPr>
        <p:spPr>
          <a:xfrm>
            <a:off x="3884524" y="218333"/>
            <a:ext cx="5004500" cy="6503142"/>
          </a:xfrm>
          <a:prstGeom prst="rect">
            <a:avLst/>
          </a:prstGeom>
          <a:solidFill>
            <a:srgbClr val="EA6700"/>
          </a:solidFill>
          <a:ln>
            <a:solidFill>
              <a:srgbClr val="EA67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AT"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el 1"/>
          <p:cNvSpPr>
            <a:spLocks noGrp="1"/>
          </p:cNvSpPr>
          <p:nvPr>
            <p:ph type="ctrTitle" hasCustomPrompt="1"/>
          </p:nvPr>
        </p:nvSpPr>
        <p:spPr>
          <a:xfrm>
            <a:off x="4241450" y="4686126"/>
            <a:ext cx="4445349" cy="1541585"/>
          </a:xfrm>
        </p:spPr>
        <p:txBody>
          <a:bodyPr anchor="t">
            <a:normAutofit/>
          </a:bodyPr>
          <a:lstStyle>
            <a:lvl1pPr algn="r">
              <a:defRPr sz="4000">
                <a:solidFill>
                  <a:schemeClr val="bg1"/>
                </a:solidFill>
                <a:latin typeface="Tw Cen MT" panose="020B0602020104020603" pitchFamily="34" charset="0"/>
              </a:defRPr>
            </a:lvl1pPr>
          </a:lstStyle>
          <a:p>
            <a:r>
              <a:rPr lang="de-CH" dirty="0"/>
              <a:t>MASTERTITELFORMAT BEARBEITEN</a:t>
            </a:r>
            <a:endParaRPr lang="en-US" dirty="0"/>
          </a:p>
        </p:txBody>
      </p:sp>
      <p:pic>
        <p:nvPicPr>
          <p:cNvPr id="12" name="Inhaltsplatzhalter 11">
            <a:extLst>
              <a:ext uri="{FF2B5EF4-FFF2-40B4-BE49-F238E27FC236}">
                <a16:creationId xmlns:a16="http://schemas.microsoft.com/office/drawing/2014/main" id="{02299CCC-61F8-4615-B6D7-EE656B079F32}"/>
              </a:ext>
            </a:extLst>
          </p:cNvPr>
          <p:cNvPicPr>
            <a:picLocks noChangeAspect="1"/>
          </p:cNvPicPr>
          <p:nvPr userDrawn="1"/>
        </p:nvPicPr>
        <p:blipFill rotWithShape="1">
          <a:blip r:embed="rId2"/>
          <a:srcRect l="23702" t="6432" b="5438"/>
          <a:stretch/>
        </p:blipFill>
        <p:spPr>
          <a:xfrm rot="16200000">
            <a:off x="-1248809" y="1722119"/>
            <a:ext cx="6503142" cy="3495570"/>
          </a:xfrm>
          <a:prstGeom prst="rect">
            <a:avLst/>
          </a:prstGeom>
        </p:spPr>
      </p:pic>
      <p:cxnSp>
        <p:nvCxnSpPr>
          <p:cNvPr id="9" name="Gerader Verbinder 8">
            <a:extLst>
              <a:ext uri="{FF2B5EF4-FFF2-40B4-BE49-F238E27FC236}">
                <a16:creationId xmlns:a16="http://schemas.microsoft.com/office/drawing/2014/main" id="{6D841B3C-7088-4E24-BA43-1318058846C6}"/>
              </a:ext>
            </a:extLst>
          </p:cNvPr>
          <p:cNvCxnSpPr>
            <a:cxnSpLocks/>
          </p:cNvCxnSpPr>
          <p:nvPr userDrawn="1"/>
        </p:nvCxnSpPr>
        <p:spPr>
          <a:xfrm>
            <a:off x="4106008" y="4658834"/>
            <a:ext cx="458079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0692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fld id="{6795C638-F7FD-254D-827A-E86617A81557}" type="datetimeFigureOut">
              <a:rPr lang="de-DE" smtClean="0"/>
              <a:t>12.08.2017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1586155-3F3D-0D44-93F0-FB3D4D4CEA7D}" type="slidenum">
              <a:rPr lang="en-US" smtClean="0"/>
              <a:t>‹Nr.›</a:t>
            </a:fld>
            <a:endParaRPr lang="en-US"/>
          </a:p>
        </p:txBody>
      </p:sp>
      <p:pic>
        <p:nvPicPr>
          <p:cNvPr id="7" name="Inhaltsplatzhalter 11">
            <a:extLst>
              <a:ext uri="{FF2B5EF4-FFF2-40B4-BE49-F238E27FC236}">
                <a16:creationId xmlns:a16="http://schemas.microsoft.com/office/drawing/2014/main" id="{E670AED2-3900-4FAC-AD5F-8F465298F4D7}"/>
              </a:ext>
            </a:extLst>
          </p:cNvPr>
          <p:cNvPicPr>
            <a:picLocks noChangeAspect="1"/>
          </p:cNvPicPr>
          <p:nvPr userDrawn="1"/>
        </p:nvPicPr>
        <p:blipFill rotWithShape="1">
          <a:blip r:embed="rId2"/>
          <a:srcRect l="23702" t="6432" b="5438"/>
          <a:stretch/>
        </p:blipFill>
        <p:spPr>
          <a:xfrm rot="16200000">
            <a:off x="-1248809" y="1722119"/>
            <a:ext cx="6503142" cy="3495570"/>
          </a:xfrm>
          <a:prstGeom prst="rect">
            <a:avLst/>
          </a:prstGeom>
        </p:spPr>
      </p:pic>
      <p:sp>
        <p:nvSpPr>
          <p:cNvPr id="8" name="Rechteck 7">
            <a:extLst>
              <a:ext uri="{FF2B5EF4-FFF2-40B4-BE49-F238E27FC236}">
                <a16:creationId xmlns:a16="http://schemas.microsoft.com/office/drawing/2014/main" id="{87D86F0E-E382-4AD6-86C3-B0C954D40245}"/>
              </a:ext>
            </a:extLst>
          </p:cNvPr>
          <p:cNvSpPr/>
          <p:nvPr userDrawn="1"/>
        </p:nvSpPr>
        <p:spPr>
          <a:xfrm>
            <a:off x="3884524" y="218333"/>
            <a:ext cx="5004500" cy="6503142"/>
          </a:xfrm>
          <a:prstGeom prst="rect">
            <a:avLst/>
          </a:prstGeom>
          <a:solidFill>
            <a:srgbClr val="C60C00"/>
          </a:solidFill>
          <a:ln>
            <a:solidFill>
              <a:srgbClr val="C50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cxnSp>
        <p:nvCxnSpPr>
          <p:cNvPr id="9" name="Gerader Verbinder 8">
            <a:extLst>
              <a:ext uri="{FF2B5EF4-FFF2-40B4-BE49-F238E27FC236}">
                <a16:creationId xmlns:a16="http://schemas.microsoft.com/office/drawing/2014/main" id="{6C924BF8-EF0F-44BA-94D9-85FD882EDFB8}"/>
              </a:ext>
            </a:extLst>
          </p:cNvPr>
          <p:cNvCxnSpPr>
            <a:cxnSpLocks/>
          </p:cNvCxnSpPr>
          <p:nvPr userDrawn="1"/>
        </p:nvCxnSpPr>
        <p:spPr>
          <a:xfrm>
            <a:off x="4106008" y="3689838"/>
            <a:ext cx="4580792"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Untertitel 2">
            <a:extLst>
              <a:ext uri="{FF2B5EF4-FFF2-40B4-BE49-F238E27FC236}">
                <a16:creationId xmlns:a16="http://schemas.microsoft.com/office/drawing/2014/main" id="{C933C656-B714-4BD1-81E2-CCC26C7863F8}"/>
              </a:ext>
            </a:extLst>
          </p:cNvPr>
          <p:cNvSpPr txBox="1">
            <a:spLocks/>
          </p:cNvSpPr>
          <p:nvPr userDrawn="1"/>
        </p:nvSpPr>
        <p:spPr>
          <a:xfrm>
            <a:off x="5486400" y="4977387"/>
            <a:ext cx="3200400" cy="121782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9pPr>
          </a:lstStyle>
          <a:p>
            <a:pPr algn="r">
              <a:spcBef>
                <a:spcPts val="0"/>
              </a:spcBef>
            </a:pPr>
            <a:r>
              <a:rPr lang="de-DE" i="1" dirty="0">
                <a:solidFill>
                  <a:schemeClr val="bg1"/>
                </a:solidFill>
              </a:rPr>
              <a:t>EDITORS:</a:t>
            </a:r>
          </a:p>
          <a:p>
            <a:pPr algn="r">
              <a:spcBef>
                <a:spcPts val="0"/>
              </a:spcBef>
            </a:pPr>
            <a:r>
              <a:rPr lang="de-DE" i="1" dirty="0">
                <a:solidFill>
                  <a:schemeClr val="bg1"/>
                </a:solidFill>
              </a:rPr>
              <a:t>Jan vom Brocke</a:t>
            </a:r>
          </a:p>
          <a:p>
            <a:pPr algn="r">
              <a:spcBef>
                <a:spcPts val="0"/>
              </a:spcBef>
            </a:pPr>
            <a:r>
              <a:rPr lang="de-DE" i="1" dirty="0">
                <a:solidFill>
                  <a:schemeClr val="bg1"/>
                </a:solidFill>
              </a:rPr>
              <a:t>Jan </a:t>
            </a:r>
            <a:r>
              <a:rPr lang="de-DE" i="1" dirty="0" err="1">
                <a:solidFill>
                  <a:schemeClr val="bg1"/>
                </a:solidFill>
              </a:rPr>
              <a:t>Mendling</a:t>
            </a:r>
            <a:endParaRPr lang="de-DE" i="1" dirty="0">
              <a:solidFill>
                <a:schemeClr val="bg1"/>
              </a:solidFill>
            </a:endParaRPr>
          </a:p>
          <a:p>
            <a:pPr algn="r">
              <a:spcBef>
                <a:spcPts val="0"/>
              </a:spcBef>
            </a:pPr>
            <a:endParaRPr lang="de-AT" i="1" dirty="0">
              <a:solidFill>
                <a:schemeClr val="bg1"/>
              </a:solidFill>
            </a:endParaRPr>
          </a:p>
        </p:txBody>
      </p:sp>
      <p:sp>
        <p:nvSpPr>
          <p:cNvPr id="14" name="Textfeld 13">
            <a:extLst>
              <a:ext uri="{FF2B5EF4-FFF2-40B4-BE49-F238E27FC236}">
                <a16:creationId xmlns:a16="http://schemas.microsoft.com/office/drawing/2014/main" id="{17DC5CF9-E5C4-45E1-A7F5-F0349BC615C6}"/>
              </a:ext>
            </a:extLst>
          </p:cNvPr>
          <p:cNvSpPr txBox="1"/>
          <p:nvPr userDrawn="1"/>
        </p:nvSpPr>
        <p:spPr>
          <a:xfrm>
            <a:off x="3603172" y="481712"/>
            <a:ext cx="5083628" cy="3046988"/>
          </a:xfrm>
          <a:prstGeom prst="rect">
            <a:avLst/>
          </a:prstGeom>
          <a:noFill/>
        </p:spPr>
        <p:txBody>
          <a:bodyPr wrap="square" rtlCol="0">
            <a:spAutoFit/>
          </a:bodyPr>
          <a:lstStyle/>
          <a:p>
            <a:pPr algn="r"/>
            <a:r>
              <a:rPr lang="de-AT" sz="4800" dirty="0">
                <a:solidFill>
                  <a:schemeClr val="bg1"/>
                </a:solidFill>
                <a:latin typeface="Tw Cen MT" panose="020B0602020104020603" pitchFamily="34" charset="0"/>
              </a:rPr>
              <a:t>BUSINESS </a:t>
            </a:r>
            <a:br>
              <a:rPr lang="de-AT" sz="4800" dirty="0">
                <a:solidFill>
                  <a:schemeClr val="bg1"/>
                </a:solidFill>
                <a:latin typeface="Tw Cen MT" panose="020B0602020104020603" pitchFamily="34" charset="0"/>
              </a:rPr>
            </a:br>
            <a:r>
              <a:rPr lang="de-AT" sz="4800" dirty="0">
                <a:solidFill>
                  <a:schemeClr val="bg1"/>
                </a:solidFill>
                <a:latin typeface="Tw Cen MT" panose="020B0602020104020603" pitchFamily="34" charset="0"/>
              </a:rPr>
              <a:t>PROCESS MANAGEMENT CASES</a:t>
            </a:r>
          </a:p>
        </p:txBody>
      </p:sp>
      <p:sp>
        <p:nvSpPr>
          <p:cNvPr id="15" name="Untertitel 2">
            <a:extLst>
              <a:ext uri="{FF2B5EF4-FFF2-40B4-BE49-F238E27FC236}">
                <a16:creationId xmlns:a16="http://schemas.microsoft.com/office/drawing/2014/main" id="{CCBEF920-A35C-4075-BD98-FB56589DA3F0}"/>
              </a:ext>
            </a:extLst>
          </p:cNvPr>
          <p:cNvSpPr txBox="1">
            <a:spLocks/>
          </p:cNvSpPr>
          <p:nvPr userDrawn="1"/>
        </p:nvSpPr>
        <p:spPr>
          <a:xfrm>
            <a:off x="3450772" y="3842211"/>
            <a:ext cx="5236028" cy="1217825"/>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4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20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9pPr>
          </a:lstStyle>
          <a:p>
            <a:pPr algn="r">
              <a:spcBef>
                <a:spcPts val="0"/>
              </a:spcBef>
            </a:pPr>
            <a:r>
              <a:rPr lang="de-DE" dirty="0">
                <a:solidFill>
                  <a:schemeClr val="bg1"/>
                </a:solidFill>
                <a:effectLst>
                  <a:outerShdw blurRad="38100" dist="38100" dir="2700000" algn="tl">
                    <a:srgbClr val="000000">
                      <a:alpha val="43137"/>
                    </a:srgbClr>
                  </a:outerShdw>
                </a:effectLst>
              </a:rPr>
              <a:t>Digital Innovation and Business Transformation in Practice</a:t>
            </a:r>
            <a:endParaRPr lang="de-AT"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44872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1028700" y="274638"/>
            <a:ext cx="7658099" cy="1143000"/>
          </a:xfrm>
        </p:spPr>
        <p:txBody>
          <a:bodyPr/>
          <a:lstStyle>
            <a:lvl1pPr>
              <a:defRPr>
                <a:latin typeface="Tw Cen MT" panose="020B0602020104020603" pitchFamily="34" charset="0"/>
              </a:defRPr>
            </a:lvl1pPr>
          </a:lstStyle>
          <a:p>
            <a:r>
              <a:rPr lang="de-CH" dirty="0"/>
              <a:t>Mastertitelformat bearbeiten</a:t>
            </a:r>
            <a:endParaRPr lang="en-US" dirty="0"/>
          </a:p>
        </p:txBody>
      </p:sp>
      <p:sp>
        <p:nvSpPr>
          <p:cNvPr id="3" name="Inhaltsplatzhalter 2"/>
          <p:cNvSpPr>
            <a:spLocks noGrp="1"/>
          </p:cNvSpPr>
          <p:nvPr>
            <p:ph idx="1"/>
          </p:nvPr>
        </p:nvSpPr>
        <p:spPr>
          <a:xfrm>
            <a:off x="1028700" y="1600200"/>
            <a:ext cx="7658099" cy="4525963"/>
          </a:xfrm>
        </p:spPr>
        <p:txBody>
          <a:bodyPr/>
          <a:lstStyle>
            <a:lvl1pPr>
              <a:defRPr>
                <a:latin typeface="Tw Cen MT" panose="020B0602020104020603" pitchFamily="34" charset="0"/>
              </a:defRPr>
            </a:lvl1pPr>
            <a:lvl2pPr>
              <a:defRPr>
                <a:latin typeface="Tw Cen MT" panose="020B0602020104020603" pitchFamily="34" charset="0"/>
              </a:defRPr>
            </a:lvl2pPr>
            <a:lvl3pPr>
              <a:defRPr>
                <a:latin typeface="Tw Cen MT" panose="020B0602020104020603" pitchFamily="34" charset="0"/>
              </a:defRPr>
            </a:lvl3pPr>
            <a:lvl4pPr>
              <a:defRPr>
                <a:latin typeface="Tw Cen MT" panose="020B0602020104020603" pitchFamily="34" charset="0"/>
              </a:defRPr>
            </a:lvl4pPr>
            <a:lvl5pPr>
              <a:defRPr>
                <a:latin typeface="Tw Cen MT" panose="020B0602020104020603" pitchFamily="34" charset="0"/>
              </a:defRPr>
            </a:lvl5pPr>
          </a:lstStyle>
          <a:p>
            <a:pPr lvl="0"/>
            <a:r>
              <a:rPr lang="de-CH" dirty="0"/>
              <a:t>Mastertextformat bearbeiten</a:t>
            </a:r>
          </a:p>
          <a:p>
            <a:pPr lvl="1"/>
            <a:r>
              <a:rPr lang="de-CH" dirty="0"/>
              <a:t>Zweite Ebene</a:t>
            </a:r>
          </a:p>
          <a:p>
            <a:pPr lvl="2"/>
            <a:r>
              <a:rPr lang="de-CH" dirty="0"/>
              <a:t>Dritte Ebene</a:t>
            </a:r>
          </a:p>
          <a:p>
            <a:pPr lvl="3"/>
            <a:r>
              <a:rPr lang="de-CH" dirty="0"/>
              <a:t>Vierte Ebene</a:t>
            </a:r>
          </a:p>
          <a:p>
            <a:pPr lvl="4"/>
            <a:r>
              <a:rPr lang="de-CH" dirty="0"/>
              <a:t>Fünfte Ebene</a:t>
            </a:r>
            <a:endParaRPr lang="en-US" dirty="0"/>
          </a:p>
        </p:txBody>
      </p:sp>
      <p:sp>
        <p:nvSpPr>
          <p:cNvPr id="4" name="Datumsplatzhalter 3"/>
          <p:cNvSpPr>
            <a:spLocks noGrp="1"/>
          </p:cNvSpPr>
          <p:nvPr>
            <p:ph type="dt" sz="half" idx="10"/>
          </p:nvPr>
        </p:nvSpPr>
        <p:spPr>
          <a:xfrm>
            <a:off x="1028700" y="6356350"/>
            <a:ext cx="1562100" cy="365125"/>
          </a:xfrm>
        </p:spPr>
        <p:txBody>
          <a:bodyPr/>
          <a:lstStyle/>
          <a:p>
            <a:fld id="{6795C638-F7FD-254D-827A-E86617A81557}" type="datetimeFigureOut">
              <a:rPr lang="de-DE" smtClean="0"/>
              <a:t>12.08.2017</a:t>
            </a:fld>
            <a:endParaRPr lang="en-US"/>
          </a:p>
        </p:txBody>
      </p:sp>
      <p:sp>
        <p:nvSpPr>
          <p:cNvPr id="5" name="Fußzeilenplatzhalter 4"/>
          <p:cNvSpPr>
            <a:spLocks noGrp="1"/>
          </p:cNvSpPr>
          <p:nvPr>
            <p:ph type="ftr" sz="quarter" idx="11"/>
          </p:nvPr>
        </p:nvSpPr>
        <p:spPr/>
        <p:txBody>
          <a:bodyPr/>
          <a:lstStyle/>
          <a:p>
            <a:endParaRPr lang="en-US"/>
          </a:p>
        </p:txBody>
      </p:sp>
      <p:sp>
        <p:nvSpPr>
          <p:cNvPr id="6" name="Foliennummernplatzhalter 5"/>
          <p:cNvSpPr>
            <a:spLocks noGrp="1"/>
          </p:cNvSpPr>
          <p:nvPr>
            <p:ph type="sldNum" sz="quarter" idx="12"/>
          </p:nvPr>
        </p:nvSpPr>
        <p:spPr/>
        <p:txBody>
          <a:bodyPr/>
          <a:lstStyle/>
          <a:p>
            <a:fld id="{91586155-3F3D-0D44-93F0-FB3D4D4CEA7D}" type="slidenum">
              <a:rPr lang="en-US" smtClean="0"/>
              <a:t>‹Nr.›</a:t>
            </a:fld>
            <a:endParaRPr lang="en-US"/>
          </a:p>
        </p:txBody>
      </p:sp>
      <p:pic>
        <p:nvPicPr>
          <p:cNvPr id="7" name="Grafik 6">
            <a:extLst>
              <a:ext uri="{FF2B5EF4-FFF2-40B4-BE49-F238E27FC236}">
                <a16:creationId xmlns:a16="http://schemas.microsoft.com/office/drawing/2014/main" id="{3649C31F-3054-4B2F-B88C-DE5AF26FB90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951" t="7196" r="8520" b="7864"/>
          <a:stretch/>
        </p:blipFill>
        <p:spPr>
          <a:xfrm rot="5400000">
            <a:off x="-2954216" y="2954214"/>
            <a:ext cx="6858000" cy="949569"/>
          </a:xfrm>
          <a:prstGeom prst="rect">
            <a:avLst/>
          </a:prstGeom>
        </p:spPr>
      </p:pic>
    </p:spTree>
    <p:extLst>
      <p:ext uri="{BB962C8B-B14F-4D97-AF65-F5344CB8AC3E}">
        <p14:creationId xmlns:p14="http://schemas.microsoft.com/office/powerpoint/2010/main" val="19794918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CH"/>
              <a:t>Mastertitelformat bearbeiten</a:t>
            </a:r>
            <a:endParaRPr lang="en-US"/>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CH"/>
              <a:t>Mastertextformat bearbeiten</a:t>
            </a:r>
          </a:p>
          <a:p>
            <a:pPr lvl="1"/>
            <a:r>
              <a:rPr lang="de-CH"/>
              <a:t>Zweite Ebene</a:t>
            </a:r>
          </a:p>
          <a:p>
            <a:pPr lvl="2"/>
            <a:r>
              <a:rPr lang="de-CH"/>
              <a:t>Dritte Ebene</a:t>
            </a:r>
          </a:p>
          <a:p>
            <a:pPr lvl="3"/>
            <a:r>
              <a:rPr lang="de-CH"/>
              <a:t>Vierte Ebene</a:t>
            </a:r>
          </a:p>
          <a:p>
            <a:pPr lvl="4"/>
            <a:r>
              <a:rPr lang="de-CH"/>
              <a:t>Fünfte Ebene</a:t>
            </a:r>
            <a:endParaRPr lang="en-US"/>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6795C638-F7FD-254D-827A-E86617A81557}" type="datetimeFigureOut">
              <a:rPr kumimoji="0" lang="de-DE"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12.08.2017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91586155-3F3D-0D44-93F0-FB3D4D4CEA7D}"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‹Nr.›</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491440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071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7C6BE8-406A-4E4A-9538-BC4027A03D79}"/>
              </a:ext>
            </a:extLst>
          </p:cNvPr>
          <p:cNvSpPr>
            <a:spLocks noGrp="1"/>
          </p:cNvSpPr>
          <p:nvPr>
            <p:ph type="ctrTitle"/>
          </p:nvPr>
        </p:nvSpPr>
        <p:spPr/>
        <p:txBody>
          <a:bodyPr/>
          <a:lstStyle/>
          <a:p>
            <a:r>
              <a:rPr lang="de-AT" dirty="0"/>
              <a:t>RESULTS ACHIEVED</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el 1"/>
          <p:cNvSpPr>
            <a:spLocks noGrp="1"/>
          </p:cNvSpPr>
          <p:nvPr>
            <p:ph type="title"/>
          </p:nvPr>
        </p:nvSpPr>
        <p:spPr/>
        <p:txBody>
          <a:bodyPr/>
          <a:lstStyle/>
          <a:p>
            <a:pPr eaLnBrk="1" hangingPunct="1"/>
            <a:r>
              <a:rPr lang="en-US" altLang="de-DE"/>
              <a:t>Project Results</a:t>
            </a:r>
          </a:p>
        </p:txBody>
      </p:sp>
      <p:sp>
        <p:nvSpPr>
          <p:cNvPr id="3" name="Inhaltsplatzhalt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a:t>A structured and top-down-oriented development procedure to help design and implement a PPM System in seven steps</a:t>
            </a:r>
          </a:p>
          <a:p>
            <a:pPr eaLnBrk="1" fontAlgn="auto" hangingPunct="1">
              <a:spcAft>
                <a:spcPts val="0"/>
              </a:spcAft>
              <a:buFont typeface="Arial"/>
              <a:buChar char="•"/>
              <a:defRPr/>
            </a:pPr>
            <a:r>
              <a:rPr lang="en-US" dirty="0"/>
              <a:t>Experiences from the application of the seven- step development procedure</a:t>
            </a:r>
          </a:p>
          <a:p>
            <a:pPr eaLnBrk="1" fontAlgn="auto" hangingPunct="1">
              <a:spcAft>
                <a:spcPts val="0"/>
              </a:spcAft>
              <a:buFont typeface="Arial"/>
              <a:buChar char="•"/>
              <a:defRPr/>
            </a:pPr>
            <a:r>
              <a:rPr lang="en-US" dirty="0"/>
              <a:t>A successful running PPM System at S-Y Systems including appropriate, goal-oriented, and useful KPIs of the processes to be monitored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de-DE" dirty="0" err="1"/>
              <a:t>Results</a:t>
            </a:r>
            <a:r>
              <a:rPr lang="de-DE" dirty="0"/>
              <a:t> </a:t>
            </a:r>
            <a:r>
              <a:rPr lang="de-DE" dirty="0" err="1"/>
              <a:t>of</a:t>
            </a:r>
            <a:r>
              <a:rPr lang="de-DE" dirty="0"/>
              <a:t> </a:t>
            </a:r>
            <a:r>
              <a:rPr lang="de-DE" dirty="0" err="1"/>
              <a:t>Each</a:t>
            </a:r>
            <a:r>
              <a:rPr lang="de-DE" dirty="0"/>
              <a:t> </a:t>
            </a:r>
            <a:r>
              <a:rPr lang="de-DE" dirty="0" err="1"/>
              <a:t>Step</a:t>
            </a:r>
            <a:r>
              <a:rPr lang="de-DE" dirty="0"/>
              <a:t> </a:t>
            </a:r>
            <a:r>
              <a:rPr lang="de-DE" dirty="0" err="1"/>
              <a:t>of</a:t>
            </a:r>
            <a:r>
              <a:rPr lang="de-DE" dirty="0"/>
              <a:t> </a:t>
            </a:r>
            <a:r>
              <a:rPr lang="de-DE" dirty="0" err="1"/>
              <a:t>the</a:t>
            </a:r>
            <a:r>
              <a:rPr lang="de-DE" dirty="0"/>
              <a:t> Development </a:t>
            </a:r>
            <a:r>
              <a:rPr lang="de-DE" dirty="0" err="1"/>
              <a:t>Procedure</a:t>
            </a:r>
            <a:r>
              <a:rPr lang="de-DE" dirty="0"/>
              <a:t> </a:t>
            </a:r>
          </a:p>
        </p:txBody>
      </p:sp>
      <p:pic>
        <p:nvPicPr>
          <p:cNvPr id="12291" name="Picture 2" descr="figur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575" y="2473325"/>
            <a:ext cx="8480425"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22CBF92-BE76-4E06-9E68-A6A84A9A04EF}"/>
              </a:ext>
            </a:extLst>
          </p:cNvPr>
          <p:cNvSpPr>
            <a:spLocks noGrp="1"/>
          </p:cNvSpPr>
          <p:nvPr>
            <p:ph type="ctrTitle"/>
          </p:nvPr>
        </p:nvSpPr>
        <p:spPr/>
        <p:txBody>
          <a:bodyPr/>
          <a:lstStyle/>
          <a:p>
            <a:r>
              <a:rPr lang="de-AT" dirty="0"/>
              <a:t>LESSONS LEARNED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p:txBody>
          <a:bodyPr/>
          <a:lstStyle/>
          <a:p>
            <a:pPr eaLnBrk="1" hangingPunct="1"/>
            <a:r>
              <a:rPr lang="en-US" altLang="de-DE"/>
              <a:t>Challenges of PPM Projects</a:t>
            </a:r>
          </a:p>
        </p:txBody>
      </p:sp>
      <p:sp>
        <p:nvSpPr>
          <p:cNvPr id="3" name="Inhaltsplatzhalter 2"/>
          <p:cNvSpPr>
            <a:spLocks noGrp="1"/>
          </p:cNvSpPr>
          <p:nvPr>
            <p:ph idx="1"/>
          </p:nvPr>
        </p:nvSpPr>
        <p:spPr/>
        <p:txBody>
          <a:bodyPr rtlCol="0">
            <a:normAutofit fontScale="70000" lnSpcReduction="20000"/>
          </a:bodyPr>
          <a:lstStyle/>
          <a:p>
            <a:pPr eaLnBrk="1" fontAlgn="auto" hangingPunct="1">
              <a:spcAft>
                <a:spcPts val="0"/>
              </a:spcAft>
              <a:buFont typeface="Arial"/>
              <a:buChar char="•"/>
              <a:defRPr/>
            </a:pPr>
            <a:r>
              <a:rPr lang="en-US" dirty="0"/>
              <a:t>There is a clear risk for PPM projects - in particular when following an unstructured bottom-up approach - of losing the focus and defining too many or inappropriate KPIs. </a:t>
            </a:r>
          </a:p>
          <a:p>
            <a:pPr eaLnBrk="1" fontAlgn="auto" hangingPunct="1">
              <a:spcAft>
                <a:spcPts val="0"/>
              </a:spcAft>
              <a:buFont typeface="Arial"/>
              <a:buChar char="•"/>
              <a:defRPr/>
            </a:pPr>
            <a:r>
              <a:rPr lang="en-US" dirty="0"/>
              <a:t>Even with a top-down approach, a clear focus on the process can get lost and, as a consequence, KPIs of subsequent processes or KPIs without any process relation can be defined. </a:t>
            </a:r>
          </a:p>
          <a:p>
            <a:pPr eaLnBrk="1" fontAlgn="auto" hangingPunct="1">
              <a:spcAft>
                <a:spcPts val="0"/>
              </a:spcAft>
              <a:buFont typeface="Arial"/>
              <a:buChar char="•"/>
              <a:defRPr/>
            </a:pPr>
            <a:r>
              <a:rPr lang="en-US" dirty="0"/>
              <a:t>Time restrictions have to be considered when measuring time-related KPIs, especially if the company has offices in different countries.</a:t>
            </a:r>
          </a:p>
          <a:p>
            <a:pPr eaLnBrk="1" fontAlgn="auto" hangingPunct="1">
              <a:spcAft>
                <a:spcPts val="0"/>
              </a:spcAft>
              <a:buFont typeface="Arial"/>
              <a:buChar char="•"/>
              <a:defRPr/>
            </a:pPr>
            <a:r>
              <a:rPr lang="en-US" dirty="0"/>
              <a:t>Caused by different dimensions of KPIs (e.g., process and task, type and reason of error), the issue of too many variants of KPIs can arise. Since there are several possible values of each dimension, the combination of these dimensions results in a high number of possible KPIs.</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p:txBody>
          <a:bodyPr/>
          <a:lstStyle/>
          <a:p>
            <a:pPr eaLnBrk="1" hangingPunct="1"/>
            <a:r>
              <a:rPr lang="en-US" altLang="de-DE"/>
              <a:t>Experiences from Our Project</a:t>
            </a:r>
          </a:p>
        </p:txBody>
      </p:sp>
      <p:sp>
        <p:nvSpPr>
          <p:cNvPr id="3" name="Inhaltsplatzhalt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a:t>The PPM approach helps to keep the focus on the overall goal and enables to develop a PPM system including the right and appropriate KPIs.</a:t>
            </a:r>
          </a:p>
          <a:p>
            <a:pPr eaLnBrk="1" fontAlgn="auto" hangingPunct="1">
              <a:spcAft>
                <a:spcPts val="0"/>
              </a:spcAft>
              <a:buFont typeface="Arial"/>
              <a:buChar char="•"/>
              <a:defRPr/>
            </a:pPr>
            <a:r>
              <a:rPr lang="en-US" dirty="0"/>
              <a:t>KPIs referring to quality have to be distinguished depending on whether they are externally or internally caused. Accordingly, improving actions focuses on internal processes or processes of business partners.</a:t>
            </a:r>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a:p>
            <a:pPr eaLnBrk="1" fontAlgn="auto" hangingPunct="1">
              <a:spcAft>
                <a:spcPts val="0"/>
              </a:spcAft>
              <a:buFont typeface="Arial"/>
              <a:buChar char="•"/>
              <a:defRPr/>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6EEA0048-327D-40F3-A9E8-08A07A212155}"/>
              </a:ext>
            </a:extLst>
          </p:cNvPr>
          <p:cNvSpPr>
            <a:spLocks noGrp="1"/>
          </p:cNvSpPr>
          <p:nvPr>
            <p:ph type="ctrTitle"/>
          </p:nvPr>
        </p:nvSpPr>
        <p:spPr>
          <a:xfrm>
            <a:off x="4106008" y="541176"/>
            <a:ext cx="4580792" cy="3921297"/>
          </a:xfrm>
        </p:spPr>
        <p:txBody>
          <a:bodyPr>
            <a:noAutofit/>
          </a:bodyPr>
          <a:lstStyle/>
          <a:p>
            <a:r>
              <a:rPr lang="en-US" sz="3200" dirty="0"/>
              <a:t>DEVELOPING AND IMPLEMENTING A PROCESS PERFORMANCE MANAGEMENT SYSTEM – EXPERIENCES FROM S-Y SYSTEMS TECHNOLOGIES EUROPE GMBH - A GLOBAL AUTOMOTIVE SUPPLIER </a:t>
            </a:r>
            <a:endParaRPr lang="de-AT" sz="3200" dirty="0"/>
          </a:p>
        </p:txBody>
      </p:sp>
      <p:sp>
        <p:nvSpPr>
          <p:cNvPr id="3" name="Untertitel 2"/>
          <p:cNvSpPr>
            <a:spLocks noGrp="1"/>
          </p:cNvSpPr>
          <p:nvPr>
            <p:ph type="subTitle" idx="1"/>
          </p:nvPr>
        </p:nvSpPr>
        <p:spPr/>
        <p:txBody>
          <a:bodyPr rtlCol="0">
            <a:normAutofit/>
          </a:bodyPr>
          <a:lstStyle/>
          <a:p>
            <a:pPr eaLnBrk="1" fontAlgn="auto" hangingPunct="1">
              <a:spcAft>
                <a:spcPts val="0"/>
              </a:spcAft>
              <a:buFont typeface="Arial"/>
              <a:buNone/>
              <a:defRPr/>
            </a:pPr>
            <a:r>
              <a:rPr lang="en-US" dirty="0"/>
              <a:t>Josef </a:t>
            </a:r>
            <a:r>
              <a:rPr lang="en-US" dirty="0" err="1"/>
              <a:t>Blasini</a:t>
            </a:r>
            <a:endParaRPr lang="en-US" dirty="0"/>
          </a:p>
          <a:p>
            <a:pPr eaLnBrk="1" fontAlgn="auto" hangingPunct="1">
              <a:spcAft>
                <a:spcPts val="0"/>
              </a:spcAft>
              <a:buFont typeface="Arial"/>
              <a:buNone/>
              <a:defRPr/>
            </a:pPr>
            <a:r>
              <a:rPr lang="en-US" dirty="0"/>
              <a:t>Susanne </a:t>
            </a:r>
            <a:r>
              <a:rPr lang="en-US" dirty="0" err="1"/>
              <a:t>Leist</a:t>
            </a:r>
            <a:endParaRPr lang="en-US" dirty="0"/>
          </a:p>
          <a:p>
            <a:pPr eaLnBrk="1" fontAlgn="auto" hangingPunct="1">
              <a:spcAft>
                <a:spcPts val="0"/>
              </a:spcAft>
              <a:buFont typeface="Arial"/>
              <a:buNone/>
              <a:defRPr/>
            </a:pPr>
            <a:r>
              <a:rPr lang="en-US" dirty="0"/>
              <a:t>Werner </a:t>
            </a:r>
            <a:r>
              <a:rPr lang="en-US" dirty="0" err="1"/>
              <a:t>Merkl</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0BA2CD-373A-4273-A872-194982D6AA71}"/>
              </a:ext>
            </a:extLst>
          </p:cNvPr>
          <p:cNvSpPr>
            <a:spLocks noGrp="1"/>
          </p:cNvSpPr>
          <p:nvPr>
            <p:ph type="ctrTitle"/>
          </p:nvPr>
        </p:nvSpPr>
        <p:spPr/>
        <p:txBody>
          <a:bodyPr/>
          <a:lstStyle/>
          <a:p>
            <a:r>
              <a:rPr lang="de-AT" dirty="0"/>
              <a:t>INTRODUCTION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Grafik 5" descr="brunel-referenz-sy-systems-technologies_rdax_184x13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65850" y="527050"/>
            <a:ext cx="1871663"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p:nvPr>
        </p:nvSpPr>
        <p:spPr/>
        <p:txBody>
          <a:bodyPr rtlCol="0">
            <a:normAutofit fontScale="90000"/>
          </a:bodyPr>
          <a:lstStyle/>
          <a:p>
            <a:pPr eaLnBrk="1" fontAlgn="auto" hangingPunct="1">
              <a:spcAft>
                <a:spcPts val="0"/>
              </a:spcAft>
              <a:defRPr/>
            </a:pPr>
            <a:r>
              <a:rPr lang="en-US" dirty="0"/>
              <a:t>Process Performance Management </a:t>
            </a:r>
            <a:br>
              <a:rPr lang="en-US" dirty="0"/>
            </a:br>
            <a:r>
              <a:rPr lang="en-US" dirty="0"/>
              <a:t>at S-Y Systems</a:t>
            </a:r>
          </a:p>
        </p:txBody>
      </p:sp>
      <p:sp>
        <p:nvSpPr>
          <p:cNvPr id="4100" name="Inhaltsplatzhalter 2"/>
          <p:cNvSpPr>
            <a:spLocks noGrp="1"/>
          </p:cNvSpPr>
          <p:nvPr>
            <p:ph idx="1"/>
          </p:nvPr>
        </p:nvSpPr>
        <p:spPr/>
        <p:txBody>
          <a:bodyPr>
            <a:normAutofit lnSpcReduction="10000"/>
          </a:bodyPr>
          <a:lstStyle/>
          <a:p>
            <a:pPr eaLnBrk="1" hangingPunct="1"/>
            <a:r>
              <a:rPr lang="en-US" altLang="de-DE" sz="2800"/>
              <a:t>Process Performance Management (PPM)</a:t>
            </a:r>
            <a:br>
              <a:rPr lang="en-US" altLang="de-DE" sz="2800"/>
            </a:br>
            <a:r>
              <a:rPr lang="en-US" altLang="de-DE" sz="2800"/>
              <a:t>uses performance measurement information </a:t>
            </a:r>
            <a:br>
              <a:rPr lang="en-US" altLang="de-DE" sz="2800"/>
            </a:br>
            <a:r>
              <a:rPr lang="en-US" altLang="de-DE" sz="2800"/>
              <a:t>to positively affect the performance of processes. </a:t>
            </a:r>
          </a:p>
          <a:p>
            <a:pPr eaLnBrk="1" hangingPunct="1"/>
            <a:r>
              <a:rPr lang="en-US" altLang="de-DE" sz="2800"/>
              <a:t>Performance planning, monitoring, and controlling actions in PPM are strongly supported by process-oriented key performance indicators (KPIs) and IT systems. </a:t>
            </a:r>
            <a:endParaRPr lang="de-DE" altLang="de-DE" sz="2800"/>
          </a:p>
          <a:p>
            <a:pPr eaLnBrk="1" hangingPunct="1"/>
            <a:r>
              <a:rPr lang="en-US" altLang="de-DE" sz="2800"/>
              <a:t>The case in this presentation describes a PPM approach for developing and implementing PPM systems as well as the results of applying this approach at S-Y System. </a:t>
            </a:r>
          </a:p>
          <a:p>
            <a:pPr eaLnBrk="1" hangingPunct="1"/>
            <a:endParaRPr lang="de-DE" altLang="de-DE" sz="2800"/>
          </a:p>
          <a:p>
            <a:pPr eaLnBrk="1" hangingPunct="1"/>
            <a:endParaRPr lang="en-US" altLang="de-DE"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pPr eaLnBrk="1" hangingPunct="1"/>
            <a:r>
              <a:rPr lang="en-US" altLang="de-DE"/>
              <a:t>S-Y Systems Technologies Europe</a:t>
            </a:r>
          </a:p>
        </p:txBody>
      </p:sp>
      <p:sp>
        <p:nvSpPr>
          <p:cNvPr id="3" name="Inhaltsplatzhalter 2"/>
          <p:cNvSpPr>
            <a:spLocks noGrp="1"/>
          </p:cNvSpPr>
          <p:nvPr>
            <p:ph idx="1"/>
          </p:nvPr>
        </p:nvSpPr>
        <p:spPr/>
        <p:txBody>
          <a:bodyPr rtlCol="0">
            <a:normAutofit fontScale="77500" lnSpcReduction="20000"/>
          </a:bodyPr>
          <a:lstStyle/>
          <a:p>
            <a:pPr eaLnBrk="1" fontAlgn="auto" hangingPunct="1">
              <a:spcAft>
                <a:spcPts val="0"/>
              </a:spcAft>
              <a:buFont typeface="Arial"/>
              <a:buChar char="•"/>
              <a:defRPr/>
            </a:pPr>
            <a:r>
              <a:rPr lang="en-US" dirty="0"/>
              <a:t>S-Y Systems develops, manufactures, and distributes wire harnesses and associated components for automotive electronic distribution systems worldwide. </a:t>
            </a:r>
          </a:p>
          <a:p>
            <a:pPr eaLnBrk="1" fontAlgn="auto" hangingPunct="1">
              <a:spcAft>
                <a:spcPts val="0"/>
              </a:spcAft>
              <a:buFont typeface="Arial"/>
              <a:buChar char="•"/>
              <a:defRPr/>
            </a:pPr>
            <a:r>
              <a:rPr lang="en-US" dirty="0"/>
              <a:t>Founded in 2001, S-Y Systems was a joint venture between the two major, globally active companies Continental and </a:t>
            </a:r>
            <a:r>
              <a:rPr lang="en-US" dirty="0" err="1"/>
              <a:t>Yazaki</a:t>
            </a:r>
            <a:r>
              <a:rPr lang="en-US" dirty="0"/>
              <a:t>. </a:t>
            </a:r>
          </a:p>
          <a:p>
            <a:pPr eaLnBrk="1" fontAlgn="auto" hangingPunct="1">
              <a:spcAft>
                <a:spcPts val="0"/>
              </a:spcAft>
              <a:buFont typeface="Arial"/>
              <a:buChar char="•"/>
              <a:defRPr/>
            </a:pPr>
            <a:r>
              <a:rPr lang="en-US" dirty="0"/>
              <a:t>At the time of our case study, S-Y Systems employed about 280 personnel generating a turnover of 420 million Euros and operated from seven sales and development locations as well as from six logistic centers. </a:t>
            </a:r>
          </a:p>
          <a:p>
            <a:pPr eaLnBrk="1" fontAlgn="auto" hangingPunct="1">
              <a:spcAft>
                <a:spcPts val="0"/>
              </a:spcAft>
              <a:buFont typeface="Arial"/>
              <a:buChar char="•"/>
              <a:defRPr/>
            </a:pPr>
            <a:r>
              <a:rPr lang="en-US" dirty="0"/>
              <a:t>In 2013, </a:t>
            </a:r>
            <a:r>
              <a:rPr lang="en-US" dirty="0" err="1"/>
              <a:t>Yazaki</a:t>
            </a:r>
            <a:r>
              <a:rPr lang="en-US" dirty="0"/>
              <a:t> Europe Ltd. acquired all the shares of S-Y Systems to continue its business.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2AF3BB-B76A-4B29-8FF1-67DF5E1734D7}"/>
              </a:ext>
            </a:extLst>
          </p:cNvPr>
          <p:cNvSpPr>
            <a:spLocks noGrp="1"/>
          </p:cNvSpPr>
          <p:nvPr>
            <p:ph type="ctrTitle"/>
          </p:nvPr>
        </p:nvSpPr>
        <p:spPr/>
        <p:txBody>
          <a:bodyPr/>
          <a:lstStyle/>
          <a:p>
            <a:r>
              <a:rPr lang="de-AT" dirty="0"/>
              <a:t>SITUATION FACED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p:cNvSpPr>
            <a:spLocks noGrp="1"/>
          </p:cNvSpPr>
          <p:nvPr>
            <p:ph type="title"/>
          </p:nvPr>
        </p:nvSpPr>
        <p:spPr/>
        <p:txBody>
          <a:bodyPr/>
          <a:lstStyle/>
          <a:p>
            <a:pPr eaLnBrk="1" hangingPunct="1"/>
            <a:r>
              <a:rPr lang="en-US" altLang="de-DE"/>
              <a:t>Problems with Data Processing</a:t>
            </a:r>
          </a:p>
        </p:txBody>
      </p:sp>
      <p:sp>
        <p:nvSpPr>
          <p:cNvPr id="3" name="Inhaltsplatzhalter 2"/>
          <p:cNvSpPr>
            <a:spLocks noGrp="1"/>
          </p:cNvSpPr>
          <p:nvPr>
            <p:ph idx="1"/>
          </p:nvPr>
        </p:nvSpPr>
        <p:spPr/>
        <p:txBody>
          <a:bodyPr rtlCol="0">
            <a:normAutofit fontScale="62500" lnSpcReduction="20000"/>
          </a:bodyPr>
          <a:lstStyle/>
          <a:p>
            <a:pPr marL="0" indent="0" eaLnBrk="1" fontAlgn="auto">
              <a:spcAft>
                <a:spcPts val="0"/>
              </a:spcAft>
              <a:buFont typeface="Arial"/>
              <a:buNone/>
              <a:defRPr/>
            </a:pPr>
            <a:r>
              <a:rPr lang="en-US" dirty="0"/>
              <a:t>Problems had occurred with some automotive manufacturers ordering wire harnesses from the parent company </a:t>
            </a:r>
            <a:r>
              <a:rPr lang="en-US" dirty="0" err="1"/>
              <a:t>Yazaki</a:t>
            </a:r>
            <a:r>
              <a:rPr lang="en-US" dirty="0"/>
              <a:t> by sending ordering files to the intermediate S-Y Systems to be converted, interpreted, enriched, and forwarded. </a:t>
            </a:r>
          </a:p>
          <a:p>
            <a:pPr eaLnBrk="1" fontAlgn="auto">
              <a:spcAft>
                <a:spcPts val="0"/>
              </a:spcAft>
              <a:buFont typeface="Arial"/>
              <a:buChar char="•"/>
              <a:defRPr/>
            </a:pPr>
            <a:r>
              <a:rPr lang="en-US" dirty="0"/>
              <a:t>Already during the first steps of data processing, some errors were identified (referring to e.g., name, format, structure, content, etc.). </a:t>
            </a:r>
          </a:p>
          <a:p>
            <a:pPr eaLnBrk="1" fontAlgn="auto">
              <a:spcAft>
                <a:spcPts val="0"/>
              </a:spcAft>
              <a:buFont typeface="Arial"/>
              <a:buChar char="•"/>
              <a:defRPr/>
            </a:pPr>
            <a:r>
              <a:rPr lang="en-US" dirty="0"/>
              <a:t>The exact point of occurrence of these errors in the process was not apparent. </a:t>
            </a:r>
          </a:p>
          <a:p>
            <a:pPr eaLnBrk="1" fontAlgn="auto">
              <a:spcAft>
                <a:spcPts val="0"/>
              </a:spcAft>
              <a:buFont typeface="Arial"/>
              <a:buChar char="•"/>
              <a:defRPr/>
            </a:pPr>
            <a:r>
              <a:rPr lang="en-US" dirty="0"/>
              <a:t>The reasons of the errors were not apparent. </a:t>
            </a:r>
          </a:p>
          <a:p>
            <a:pPr eaLnBrk="1" fontAlgn="auto">
              <a:spcAft>
                <a:spcPts val="0"/>
              </a:spcAft>
              <a:buFont typeface="Arial"/>
              <a:buChar char="•"/>
              <a:defRPr/>
            </a:pPr>
            <a:r>
              <a:rPr lang="en-US" dirty="0"/>
              <a:t>The origin of the errors (at S-Y Systems or at their business partners) was not obvious, either. </a:t>
            </a:r>
          </a:p>
          <a:p>
            <a:pPr eaLnBrk="1" fontAlgn="auto">
              <a:spcAft>
                <a:spcPts val="0"/>
              </a:spcAft>
              <a:buFont typeface="Arial"/>
              <a:buChar char="•"/>
              <a:defRPr/>
            </a:pPr>
            <a:endParaRPr lang="en-US" dirty="0"/>
          </a:p>
          <a:p>
            <a:pPr marL="0" indent="0" eaLnBrk="1" fontAlgn="auto">
              <a:spcAft>
                <a:spcPts val="0"/>
              </a:spcAft>
              <a:buFont typeface="Arial"/>
              <a:buNone/>
              <a:defRPr/>
            </a:pPr>
            <a:r>
              <a:rPr lang="en-US" dirty="0"/>
              <a:t>Therefore, S-Y Systems needed to monitor their processes to identify the exact points of occurrence, reasons and origins of the errors in their process.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AC82CA-C30A-466F-8AB7-192E6CF663F1}"/>
              </a:ext>
            </a:extLst>
          </p:cNvPr>
          <p:cNvSpPr>
            <a:spLocks noGrp="1"/>
          </p:cNvSpPr>
          <p:nvPr>
            <p:ph type="ctrTitle"/>
          </p:nvPr>
        </p:nvSpPr>
        <p:spPr/>
        <p:txBody>
          <a:bodyPr/>
          <a:lstStyle/>
          <a:p>
            <a:r>
              <a:rPr lang="de-AT" dirty="0"/>
              <a:t>ACTION TAKEN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normAutofit fontScale="90000"/>
          </a:bodyPr>
          <a:lstStyle/>
          <a:p>
            <a:pPr eaLnBrk="1" fontAlgn="auto" hangingPunct="1">
              <a:spcAft>
                <a:spcPts val="0"/>
              </a:spcAft>
              <a:defRPr/>
            </a:pPr>
            <a:r>
              <a:rPr lang="en-US" dirty="0"/>
              <a:t>Project in Cooperation with the University of Regensburg</a:t>
            </a:r>
          </a:p>
        </p:txBody>
      </p:sp>
      <p:sp>
        <p:nvSpPr>
          <p:cNvPr id="3" name="Inhaltsplatzhalter 2"/>
          <p:cNvSpPr>
            <a:spLocks noGrp="1"/>
          </p:cNvSpPr>
          <p:nvPr>
            <p:ph idx="1"/>
          </p:nvPr>
        </p:nvSpPr>
        <p:spPr/>
        <p:txBody>
          <a:bodyPr rtlCol="0">
            <a:normAutofit fontScale="92500" lnSpcReduction="10000"/>
          </a:bodyPr>
          <a:lstStyle/>
          <a:p>
            <a:pPr eaLnBrk="1" fontAlgn="auto">
              <a:spcAft>
                <a:spcPts val="0"/>
              </a:spcAft>
              <a:buFont typeface="Arial"/>
              <a:buChar char="•"/>
              <a:defRPr/>
            </a:pPr>
            <a:r>
              <a:rPr lang="en-US" dirty="0"/>
              <a:t>S-Y Systems decided to monitor their operative IT processes and started a Process Performance Management (PPM) project. </a:t>
            </a:r>
          </a:p>
          <a:p>
            <a:pPr eaLnBrk="1" fontAlgn="auto">
              <a:spcAft>
                <a:spcPts val="0"/>
              </a:spcAft>
              <a:buFont typeface="Arial"/>
              <a:buChar char="•"/>
              <a:defRPr/>
            </a:pPr>
            <a:r>
              <a:rPr lang="en-US" dirty="0"/>
              <a:t>In 2012, S-Y Systems conducted a project in cooperation with the University of Regensburg to control their operative IT processes and, as a result, implemented the PPM system. </a:t>
            </a:r>
          </a:p>
          <a:p>
            <a:pPr eaLnBrk="1" fontAlgn="auto">
              <a:spcAft>
                <a:spcPts val="0"/>
              </a:spcAft>
              <a:buFont typeface="Arial"/>
              <a:buChar char="•"/>
              <a:defRPr/>
            </a:pPr>
            <a:r>
              <a:rPr lang="en-US" dirty="0"/>
              <a:t>These processes comprised data transmission processes, especially Electronic Data Interchange (EDI) processes.</a:t>
            </a:r>
          </a:p>
          <a:p>
            <a:pPr eaLnBrk="1" fontAlgn="auto" hangingPunct="1">
              <a:spcAft>
                <a:spcPts val="0"/>
              </a:spcAft>
              <a:buFont typeface="Arial"/>
              <a:buChar char="•"/>
              <a:defRPr/>
            </a:pPr>
            <a:endParaRPr lang="en-US" dirty="0"/>
          </a:p>
        </p:txBody>
      </p:sp>
    </p:spTree>
  </p:cSld>
  <p:clrMapOvr>
    <a:masterClrMapping/>
  </p:clrMapOvr>
</p:sld>
</file>

<file path=ppt/theme/theme1.xml><?xml version="1.0" encoding="utf-8"?>
<a:theme xmlns:a="http://schemas.openxmlformats.org/drawingml/2006/main" name="1_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631</Words>
  <Application>Microsoft Office PowerPoint</Application>
  <PresentationFormat>Bildschirmpräsentation (4:3)</PresentationFormat>
  <Paragraphs>45</Paragraphs>
  <Slides>15</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15</vt:i4>
      </vt:variant>
    </vt:vector>
  </HeadingPairs>
  <TitlesOfParts>
    <vt:vector size="19" baseType="lpstr">
      <vt:lpstr>Arial</vt:lpstr>
      <vt:lpstr>Calibri</vt:lpstr>
      <vt:lpstr>Tw Cen MT</vt:lpstr>
      <vt:lpstr>1_Office-Design</vt:lpstr>
      <vt:lpstr>PowerPoint-Präsentation</vt:lpstr>
      <vt:lpstr>DEVELOPING AND IMPLEMENTING A PROCESS PERFORMANCE MANAGEMENT SYSTEM – EXPERIENCES FROM S-Y SYSTEMS TECHNOLOGIES EUROPE GMBH - A GLOBAL AUTOMOTIVE SUPPLIER </vt:lpstr>
      <vt:lpstr>INTRODUCTION</vt:lpstr>
      <vt:lpstr>Process Performance Management  at S-Y Systems</vt:lpstr>
      <vt:lpstr>S-Y Systems Technologies Europe</vt:lpstr>
      <vt:lpstr>SITUATION FACED</vt:lpstr>
      <vt:lpstr>Problems with Data Processing</vt:lpstr>
      <vt:lpstr>ACTION TAKEN</vt:lpstr>
      <vt:lpstr>Project in Cooperation with the University of Regensburg</vt:lpstr>
      <vt:lpstr>RESULTS ACHIEVED</vt:lpstr>
      <vt:lpstr>Project Results</vt:lpstr>
      <vt:lpstr>Results of Each Step of the Development Procedure </vt:lpstr>
      <vt:lpstr>LESSONS LEARNED</vt:lpstr>
      <vt:lpstr>Challenges of PPM Projects</vt:lpstr>
      <vt:lpstr>Experiences from Our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Jan vom Brocke</dc:creator>
  <cp:lastModifiedBy>Magdalena</cp:lastModifiedBy>
  <cp:revision>26</cp:revision>
  <dcterms:created xsi:type="dcterms:W3CDTF">2017-03-06T10:51:33Z</dcterms:created>
  <dcterms:modified xsi:type="dcterms:W3CDTF">2017-08-12T12:45:42Z</dcterms:modified>
</cp:coreProperties>
</file>